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9"/>
  </p:notesMasterIdLst>
  <p:sldIdLst>
    <p:sldId id="256" r:id="rId2"/>
    <p:sldId id="257" r:id="rId3"/>
    <p:sldId id="269" r:id="rId4"/>
    <p:sldId id="260" r:id="rId5"/>
    <p:sldId id="272" r:id="rId6"/>
    <p:sldId id="270" r:id="rId7"/>
    <p:sldId id="27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7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4AC72-2E64-4C6A-B268-972366689FEF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41513-2C41-473C-AB48-75502AEC27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4" y="4284663"/>
            <a:ext cx="6048375" cy="45354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700" dirty="0"/>
          </a:p>
        </p:txBody>
      </p:sp>
    </p:spTree>
    <p:extLst>
      <p:ext uri="{BB962C8B-B14F-4D97-AF65-F5344CB8AC3E}">
        <p14:creationId xmlns="" xmlns:p14="http://schemas.microsoft.com/office/powerpoint/2010/main" val="183576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4" y="4284663"/>
            <a:ext cx="6048375" cy="453548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endParaRPr lang="ru-RU" altLang="ru-RU" sz="700" dirty="0"/>
          </a:p>
        </p:txBody>
      </p:sp>
    </p:spTree>
    <p:extLst>
      <p:ext uri="{BB962C8B-B14F-4D97-AF65-F5344CB8AC3E}">
        <p14:creationId xmlns="" xmlns:p14="http://schemas.microsoft.com/office/powerpoint/2010/main" val="2559924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2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.jpeg"/><Relationship Id="rId10" Type="http://schemas.openxmlformats.org/officeDocument/2006/relationships/image" Target="../media/image3.jpe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1"/>
            <a:ext cx="8458200" cy="2928957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Система профилактической работы в образовательной организации в рамках реализации приказа комитета образования, науки и молодежной политики Волгоградской области от 13.03.2018 № 271 "Об организации профилактической работы среди обучающихся образовательных организаций Волгоградской области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714884"/>
            <a:ext cx="4953000" cy="185738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Летушева</a:t>
            </a:r>
            <a:r>
              <a:rPr lang="ru-RU" dirty="0" smtClean="0"/>
              <a:t> С.А.</a:t>
            </a:r>
          </a:p>
          <a:p>
            <a:r>
              <a:rPr lang="ru-RU" dirty="0" smtClean="0"/>
              <a:t>консультант отдела профилактической работы и обеспечения деятельности</a:t>
            </a:r>
            <a:br>
              <a:rPr lang="ru-RU" dirty="0" smtClean="0"/>
            </a:br>
            <a:r>
              <a:rPr lang="ru-RU" dirty="0" smtClean="0"/>
              <a:t>комиссии по делам несовершеннолетних и защите их прав Волгоградской области</a:t>
            </a:r>
            <a:br>
              <a:rPr lang="ru-RU" dirty="0" smtClean="0"/>
            </a:br>
            <a:r>
              <a:rPr lang="ru-RU" dirty="0" smtClean="0"/>
              <a:t>комитета образования, науки и молодежной политики Волгоградской области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04" y="642918"/>
            <a:ext cx="7072330" cy="67155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4257676" cy="2214578"/>
          </a:xfrm>
          <a:solidFill>
            <a:schemeClr val="accent1">
              <a:lumMod val="20000"/>
              <a:lumOff val="80000"/>
            </a:schemeClr>
          </a:solidFill>
          <a:ln w="25400" cap="flat">
            <a:noFill/>
            <a:rou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от 24 июня 1999 г. N 120-ФЗ "Об основах системы профилактики безнадзорности и правонарушений несовершеннолетних« 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 ст. 4, 14)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Федеральный закон "Об образовании в Российской Федерации" от 29.12.2012 N 273-ФЗ</a:t>
            </a:r>
            <a:b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(ст.ст.  28, 48)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49424"/>
            <a:ext cx="8258204" cy="43251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9"/>
            <a:ext cx="4857752" cy="830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Нормативно-правовая база  организации профилактической работы в образовательной организации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3786190"/>
            <a:ext cx="421484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Волгоградской области: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«Развитие образования в Волгоградской области»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86314" y="285728"/>
            <a:ext cx="4357686" cy="830997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направления профилактической работы в образовательной организации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1285860"/>
            <a:ext cx="4071966" cy="233910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раннее выявление обучающихся, склонных к рискованному, противоправному поведению и их психолого-педагогическое сопровождение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организация профилактической работы в образовательных организациях</a:t>
            </a:r>
          </a:p>
          <a:p>
            <a:pPr lvl="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вовлечение детей и молодежи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позитивные социально-активные      формы занятости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282" y="5135948"/>
            <a:ext cx="2578042" cy="1722052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3857628"/>
            <a:ext cx="2785212" cy="185738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802" y="5072074"/>
            <a:ext cx="3133103" cy="1785926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1142984"/>
            <a:ext cx="6572264" cy="624075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РАННЕЕ ВЫЯВЛЕНИЕ ОБУЧАЮЩИХСЯ, СКЛОННЫХ К РИСКОВАННОМУ, ПРОТИВОПРАВНОМУ ПОВЕДЕНИЮ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7554" y="6072206"/>
            <a:ext cx="10715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700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24" y="1142984"/>
            <a:ext cx="7429552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 воспитательной работы в образовательной организации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500430" y="2428868"/>
            <a:ext cx="1643074" cy="142876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воспитательной работе </a:t>
            </a: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857884" y="1714488"/>
            <a:ext cx="2143140" cy="78581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Педагог-организатор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(вожатая)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5929322" y="3929066"/>
            <a:ext cx="2143140" cy="8572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Педагог-психолог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071538" y="3929066"/>
            <a:ext cx="2143140" cy="857256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 и дополнительного образования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Блок-схема: альтернативный процесс 25"/>
          <p:cNvSpPr/>
          <p:nvPr/>
        </p:nvSpPr>
        <p:spPr>
          <a:xfrm>
            <a:off x="1000100" y="1714488"/>
            <a:ext cx="2143140" cy="78581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Классные руководители 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3214678" y="4857760"/>
            <a:ext cx="2214578" cy="785818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педагог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 flipV="1">
            <a:off x="5286380" y="2643182"/>
            <a:ext cx="928694" cy="35719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929190" y="3857628"/>
            <a:ext cx="785818" cy="35719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929852" y="4356900"/>
            <a:ext cx="857256" cy="1588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3214678" y="3857628"/>
            <a:ext cx="785818" cy="285752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2643174" y="2571744"/>
            <a:ext cx="785818" cy="357190"/>
          </a:xfrm>
          <a:prstGeom prst="straightConnector1">
            <a:avLst/>
          </a:prstGeom>
          <a:ln w="254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14678" y="2214554"/>
            <a:ext cx="2500330" cy="1588"/>
          </a:xfrm>
          <a:prstGeom prst="straightConnector1">
            <a:avLst/>
          </a:prstGeom>
          <a:ln w="25400"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5400000">
            <a:off x="6430182" y="3142454"/>
            <a:ext cx="1143008" cy="158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10800000" flipV="1">
            <a:off x="5715008" y="4786322"/>
            <a:ext cx="1071570" cy="642942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071670" y="4857760"/>
            <a:ext cx="1071570" cy="642942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rot="5400000">
            <a:off x="1500960" y="3285330"/>
            <a:ext cx="1143008" cy="1588"/>
          </a:xfrm>
          <a:prstGeom prst="straightConnector1">
            <a:avLst/>
          </a:prstGeom>
          <a:ln w="25400">
            <a:solidFill>
              <a:schemeClr val="accent1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4572000" y="6000768"/>
            <a:ext cx="4357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специалистов, оказывающих психолого-педагогическую помощь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7298"/>
            <a:ext cx="3296155" cy="312989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ПРОФИЛАКТИЧЕСКОЙ РАБОТЫ В ОБРАЗОВАТЕЛЬНЫХ ОРГАНИЗАЦИЯХ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1142984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Облкомобразования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 271 от 13.03.2018 года «Об организации профилактической работы среди обучающихся образовательных организаций Волгоградской области» 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2857496"/>
            <a:ext cx="8258204" cy="3714776"/>
          </a:xfrm>
        </p:spPr>
        <p:txBody>
          <a:bodyPr>
            <a:normAutofit/>
          </a:bodyPr>
          <a:lstStyle/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</a:t>
            </a:r>
          </a:p>
          <a:p>
            <a:pPr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       </a:t>
            </a:r>
            <a:endParaRPr lang="ru-RU" sz="1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214311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направлений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71802" y="2571744"/>
            <a:ext cx="5857916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flat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суицидального поведения;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правонарушений и безнадзорности;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профилактика экстремизма и терроризма, гармонизация межконфессиональных, межэтнических и межличностных отношений;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жестокого обращения с детьми;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наркомании, токсикомании, алкоголизма,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табакокурения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ВИЧ,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СПИДа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профилактика половой неприкосновенности, формирование сексуального воспитания и репродуктивного здоровья;</a:t>
            </a:r>
          </a:p>
          <a:p>
            <a:pPr>
              <a:buFont typeface="Wingdings" pitchFamily="2" charset="2"/>
              <a:buChar char="ü"/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профилактика безопасного пребывания несовершеннолетних в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интернет-пространстве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5857892"/>
            <a:ext cx="9144000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1 полугодие 2019 года в образовательных организациях Волгоградской области проведено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89000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профилактических мероприятия, в которых приняли участие более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193000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 и более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120000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57166"/>
            <a:ext cx="7715272" cy="73261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ПРОФИЛАКТИЧЕСКОЙ РАБОТЫ В ОБРАЗОВАТЕЛЬНЫХ ОРГАНИЗАЦИЯХ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1458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68" y="3000372"/>
            <a:ext cx="1785950" cy="16430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Типичные ошибки в отчетной документации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1428736"/>
            <a:ext cx="235745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Системность в проведении мероприятий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2571744"/>
            <a:ext cx="235745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деятельности ШСП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4500570"/>
            <a:ext cx="235745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Отчетная информация о проведении месячника по профилактике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57554" y="5072074"/>
            <a:ext cx="235745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Корректное заполнение показателей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2910" y="2571744"/>
            <a:ext cx="235745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деятельности Советов профилактики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2910" y="4357694"/>
            <a:ext cx="2357454" cy="114300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Своевременность предоставления отчетной документации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сортировка 11"/>
          <p:cNvSpPr/>
          <p:nvPr/>
        </p:nvSpPr>
        <p:spPr>
          <a:xfrm>
            <a:off x="4357686" y="2571744"/>
            <a:ext cx="285752" cy="428628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Блок-схема: сортировка 12"/>
          <p:cNvSpPr/>
          <p:nvPr/>
        </p:nvSpPr>
        <p:spPr>
          <a:xfrm>
            <a:off x="4357686" y="4643446"/>
            <a:ext cx="285752" cy="428628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Блок-схема: сортировка 14"/>
          <p:cNvSpPr/>
          <p:nvPr/>
        </p:nvSpPr>
        <p:spPr>
          <a:xfrm rot="18195924">
            <a:off x="3188878" y="3162648"/>
            <a:ext cx="278945" cy="430661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Блок-схема: сортировка 15"/>
          <p:cNvSpPr/>
          <p:nvPr/>
        </p:nvSpPr>
        <p:spPr>
          <a:xfrm rot="3890265">
            <a:off x="5469277" y="3134514"/>
            <a:ext cx="303416" cy="508148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Блок-схема: сортировка 16"/>
          <p:cNvSpPr/>
          <p:nvPr/>
        </p:nvSpPr>
        <p:spPr>
          <a:xfrm rot="17947997">
            <a:off x="5570939" y="4251880"/>
            <a:ext cx="281634" cy="489862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Блок-схема: сортировка 17"/>
          <p:cNvSpPr/>
          <p:nvPr/>
        </p:nvSpPr>
        <p:spPr>
          <a:xfrm rot="3547375">
            <a:off x="3127456" y="4223966"/>
            <a:ext cx="317666" cy="522483"/>
          </a:xfrm>
          <a:prstGeom prst="flowChartSo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4357657" y="3857529"/>
            <a:ext cx="4786342" cy="30004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Прямоугольник 169"/>
          <p:cNvSpPr/>
          <p:nvPr/>
        </p:nvSpPr>
        <p:spPr>
          <a:xfrm>
            <a:off x="75653" y="1100396"/>
            <a:ext cx="4247375" cy="5593674"/>
          </a:xfrm>
          <a:prstGeom prst="rect">
            <a:avLst/>
          </a:prstGeom>
          <a:solidFill>
            <a:srgbClr val="00B050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4891" y="0"/>
            <a:ext cx="9002145" cy="816214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ПОЗИТИВНЫЕ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И ПРАКТИКИ ЗАНЯТОСТИ ДЕТЕЙ И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МОЛОДЕЖИ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10059" y="1357777"/>
            <a:ext cx="4633941" cy="2428330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401236" y="666164"/>
            <a:ext cx="4645800" cy="606321"/>
          </a:xfrm>
          <a:prstGeom prst="rect">
            <a:avLst/>
          </a:prstGeom>
          <a:solidFill>
            <a:srgbClr val="558E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429841" y="638916"/>
            <a:ext cx="4482619" cy="3083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 defTabSz="1022140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сеть организаций дополнительного образования</a:t>
            </a:r>
            <a:endParaRPr lang="ru-RU" sz="1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70087731"/>
              </p:ext>
            </p:extLst>
          </p:nvPr>
        </p:nvGraphicFramePr>
        <p:xfrm>
          <a:off x="114032" y="2264878"/>
          <a:ext cx="4164809" cy="30173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585">
                  <a:extLst>
                    <a:ext uri="{9D8B030D-6E8A-4147-A177-3AD203B41FA5}">
                      <a16:colId xmlns="" xmlns:a16="http://schemas.microsoft.com/office/drawing/2014/main" val="2615860547"/>
                    </a:ext>
                  </a:extLst>
                </a:gridCol>
                <a:gridCol w="864112">
                  <a:extLst>
                    <a:ext uri="{9D8B030D-6E8A-4147-A177-3AD203B41FA5}">
                      <a16:colId xmlns="" xmlns:a16="http://schemas.microsoft.com/office/drawing/2014/main" val="2850463674"/>
                    </a:ext>
                  </a:extLst>
                </a:gridCol>
                <a:gridCol w="864112">
                  <a:extLst>
                    <a:ext uri="{9D8B030D-6E8A-4147-A177-3AD203B41FA5}">
                      <a16:colId xmlns="" xmlns:a16="http://schemas.microsoft.com/office/drawing/2014/main" val="128105844"/>
                    </a:ext>
                  </a:extLst>
                </a:gridCol>
              </a:tblGrid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Полицейские классы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2 869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89207917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Следственный</a:t>
                      </a:r>
                      <a:r>
                        <a:rPr lang="ru-RU" sz="18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комитет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1389938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УФСИН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0133586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2508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15679163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Отряд </a:t>
                      </a:r>
                      <a:r>
                        <a:rPr lang="ru-RU" sz="18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Росгвардии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76875354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Военные классы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45266030"/>
                  </a:ext>
                </a:extLst>
              </a:tr>
              <a:tr h="39614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Казачьи классы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1 060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9" marR="68589" marT="45709" marB="45709" anchor="ctr">
                    <a:lnL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85633724"/>
                  </a:ext>
                </a:extLst>
              </a:tr>
            </a:tbl>
          </a:graphicData>
        </a:graphic>
      </p:graphicFrame>
      <p:grpSp>
        <p:nvGrpSpPr>
          <p:cNvPr id="2" name="Группа 10"/>
          <p:cNvGrpSpPr/>
          <p:nvPr/>
        </p:nvGrpSpPr>
        <p:grpSpPr>
          <a:xfrm>
            <a:off x="174661" y="1015852"/>
            <a:ext cx="1561086" cy="553998"/>
            <a:chOff x="233146" y="652087"/>
            <a:chExt cx="2081177" cy="554127"/>
          </a:xfrm>
        </p:grpSpPr>
        <p:sp>
          <p:nvSpPr>
            <p:cNvPr id="161" name="Прямоугольник 160"/>
            <p:cNvSpPr/>
            <p:nvPr/>
          </p:nvSpPr>
          <p:spPr>
            <a:xfrm>
              <a:off x="233146" y="652087"/>
              <a:ext cx="1098877" cy="554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375</a:t>
              </a:r>
              <a:endPara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Прямоугольник 37"/>
            <p:cNvSpPr>
              <a:spLocks noChangeArrowheads="1"/>
            </p:cNvSpPr>
            <p:nvPr/>
          </p:nvSpPr>
          <p:spPr bwMode="auto">
            <a:xfrm>
              <a:off x="1082595" y="737594"/>
              <a:ext cx="1231728" cy="41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300" dirty="0" smtClean="0">
                  <a:solidFill>
                    <a:srgbClr val="002060"/>
                  </a:solidFill>
                </a:rPr>
                <a:t>кадетских классов</a:t>
              </a:r>
              <a:endParaRPr lang="ru-RU" altLang="ru-RU" sz="13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" name="Группа 11"/>
          <p:cNvGrpSpPr/>
          <p:nvPr/>
        </p:nvGrpSpPr>
        <p:grpSpPr>
          <a:xfrm>
            <a:off x="2116888" y="1035953"/>
            <a:ext cx="2295985" cy="507831"/>
            <a:chOff x="2266307" y="629032"/>
            <a:chExt cx="3060915" cy="507948"/>
          </a:xfrm>
        </p:grpSpPr>
        <p:sp>
          <p:nvSpPr>
            <p:cNvPr id="163" name="Прямоугольник 162"/>
            <p:cNvSpPr/>
            <p:nvPr/>
          </p:nvSpPr>
          <p:spPr>
            <a:xfrm>
              <a:off x="2266307" y="629032"/>
              <a:ext cx="1400202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9 324</a:t>
              </a:r>
              <a:endParaRPr lang="ru-RU" sz="27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Прямоугольник 37"/>
            <p:cNvSpPr>
              <a:spLocks noChangeArrowheads="1"/>
            </p:cNvSpPr>
            <p:nvPr/>
          </p:nvSpPr>
          <p:spPr bwMode="auto">
            <a:xfrm>
              <a:off x="3605135" y="830596"/>
              <a:ext cx="1722087" cy="252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300" dirty="0" smtClean="0">
                  <a:solidFill>
                    <a:srgbClr val="002060"/>
                  </a:solidFill>
                </a:rPr>
                <a:t>обучающихся</a:t>
              </a:r>
              <a:endParaRPr lang="ru-RU" altLang="ru-RU" sz="1300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4" name="Группа 164"/>
          <p:cNvGrpSpPr/>
          <p:nvPr/>
        </p:nvGrpSpPr>
        <p:grpSpPr>
          <a:xfrm>
            <a:off x="1127786" y="1594171"/>
            <a:ext cx="2014596" cy="553998"/>
            <a:chOff x="290057" y="652089"/>
            <a:chExt cx="2685778" cy="554127"/>
          </a:xfrm>
        </p:grpSpPr>
        <p:sp>
          <p:nvSpPr>
            <p:cNvPr id="166" name="Прямоугольник 165"/>
            <p:cNvSpPr/>
            <p:nvPr/>
          </p:nvSpPr>
          <p:spPr>
            <a:xfrm>
              <a:off x="290057" y="652089"/>
              <a:ext cx="814647" cy="55412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0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68</a:t>
              </a:r>
              <a:endParaRPr lang="ru-RU" sz="30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Прямоугольник 37"/>
            <p:cNvSpPr>
              <a:spLocks noChangeArrowheads="1"/>
            </p:cNvSpPr>
            <p:nvPr/>
          </p:nvSpPr>
          <p:spPr bwMode="auto">
            <a:xfrm>
              <a:off x="1082595" y="737594"/>
              <a:ext cx="1893240" cy="41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300" dirty="0" smtClean="0">
                  <a:solidFill>
                    <a:srgbClr val="002060"/>
                  </a:solidFill>
                </a:rPr>
                <a:t>муниципальных школ</a:t>
              </a:r>
              <a:endParaRPr lang="ru-RU" altLang="ru-RU" sz="13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68" name="Прямоугольник 167"/>
          <p:cNvSpPr/>
          <p:nvPr/>
        </p:nvSpPr>
        <p:spPr>
          <a:xfrm>
            <a:off x="74554" y="659629"/>
            <a:ext cx="4248473" cy="350222"/>
          </a:xfrm>
          <a:prstGeom prst="rect">
            <a:avLst/>
          </a:prstGeom>
          <a:solidFill>
            <a:srgbClr val="558E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Прямоугольник 168"/>
          <p:cNvSpPr/>
          <p:nvPr/>
        </p:nvSpPr>
        <p:spPr>
          <a:xfrm>
            <a:off x="136304" y="644159"/>
            <a:ext cx="4125784" cy="308382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 defTabSz="1022140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развитие кадетского движения</a:t>
            </a:r>
            <a:endParaRPr lang="ru-RU" sz="15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Прямоугольник 37"/>
          <p:cNvSpPr>
            <a:spLocks noChangeArrowheads="1"/>
          </p:cNvSpPr>
          <p:nvPr/>
        </p:nvSpPr>
        <p:spPr bwMode="auto">
          <a:xfrm>
            <a:off x="44890" y="5516749"/>
            <a:ext cx="4233952" cy="113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6800" tIns="38400" rIns="76800" bIns="384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Волгоград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Волжский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Урюпинск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Михайловка, </a:t>
            </a:r>
            <a:br>
              <a:rPr lang="ru-RU" alt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sz="1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Камышин, Алексеевский, Быковский,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Жирновский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Иловлинский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Котельниковский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Котовский,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Кумылженский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Ленинский, Нехаевский, Николаевский, Новоаннинский, Новониколаевский, Октябрьский, Ольховский,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Руднянский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Светлоярский,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Суровикинский</a:t>
            </a:r>
            <a:r>
              <a:rPr lang="ru-RU" altLang="ru-RU" sz="12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altLang="ru-RU" sz="1200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Фроловский</a:t>
            </a:r>
            <a:endParaRPr lang="ru-RU" altLang="ru-RU" sz="12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1942" y="1838341"/>
            <a:ext cx="909778" cy="38532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количество классов</a:t>
            </a:r>
            <a:endParaRPr lang="ru-RU" sz="1000" dirty="0"/>
          </a:p>
        </p:txBody>
      </p:sp>
      <p:sp>
        <p:nvSpPr>
          <p:cNvPr id="172" name="Прямоугольник 171"/>
          <p:cNvSpPr/>
          <p:nvPr/>
        </p:nvSpPr>
        <p:spPr>
          <a:xfrm>
            <a:off x="3440256" y="1909328"/>
            <a:ext cx="909778" cy="385327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обучающиеся</a:t>
            </a:r>
            <a:endParaRPr lang="ru-RU" sz="1000" dirty="0"/>
          </a:p>
        </p:txBody>
      </p:sp>
      <p:grpSp>
        <p:nvGrpSpPr>
          <p:cNvPr id="5" name="Группа 172"/>
          <p:cNvGrpSpPr/>
          <p:nvPr/>
        </p:nvGrpSpPr>
        <p:grpSpPr>
          <a:xfrm>
            <a:off x="118764" y="5003973"/>
            <a:ext cx="3861310" cy="541159"/>
            <a:chOff x="-461606" y="616206"/>
            <a:chExt cx="5147743" cy="541284"/>
          </a:xfrm>
        </p:grpSpPr>
        <p:sp>
          <p:nvSpPr>
            <p:cNvPr id="174" name="Прямоугольник 173"/>
            <p:cNvSpPr/>
            <p:nvPr/>
          </p:nvSpPr>
          <p:spPr>
            <a:xfrm>
              <a:off x="-461606" y="616206"/>
              <a:ext cx="703520" cy="4617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4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  <a:endParaRPr lang="ru-RU" sz="24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Прямоугольник 37"/>
            <p:cNvSpPr>
              <a:spLocks noChangeArrowheads="1"/>
            </p:cNvSpPr>
            <p:nvPr/>
          </p:nvSpPr>
          <p:spPr bwMode="auto">
            <a:xfrm>
              <a:off x="181285" y="744973"/>
              <a:ext cx="4504852" cy="41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altLang="ru-RU" sz="1300" dirty="0" smtClean="0">
                  <a:solidFill>
                    <a:srgbClr val="002060"/>
                  </a:solidFill>
                </a:rPr>
                <a:t>муниципальных района (городских округов)</a:t>
              </a:r>
              <a:endParaRPr lang="ru-RU" altLang="ru-RU" sz="1300" dirty="0">
                <a:solidFill>
                  <a:srgbClr val="002060"/>
                </a:solidFill>
              </a:endParaRPr>
            </a:p>
          </p:txBody>
        </p:sp>
      </p:grpSp>
      <p:sp>
        <p:nvSpPr>
          <p:cNvPr id="184" name="Прямоугольник 183"/>
          <p:cNvSpPr/>
          <p:nvPr/>
        </p:nvSpPr>
        <p:spPr>
          <a:xfrm>
            <a:off x="7304859" y="1500620"/>
            <a:ext cx="119630" cy="1398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465615" y="1397429"/>
            <a:ext cx="1500393" cy="339160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altLang="ru-RU" sz="1700" b="1" dirty="0" smtClean="0">
                <a:solidFill>
                  <a:srgbClr val="002060"/>
                </a:solidFill>
              </a:rPr>
              <a:t>201</a:t>
            </a:r>
            <a:r>
              <a:rPr lang="ru-RU" altLang="ru-RU" sz="1200" dirty="0" smtClean="0">
                <a:solidFill>
                  <a:srgbClr val="002060"/>
                </a:solidFill>
              </a:rPr>
              <a:t> организация</a:t>
            </a:r>
            <a:endParaRPr lang="ru-RU" sz="1200" dirty="0"/>
          </a:p>
        </p:txBody>
      </p:sp>
      <p:sp>
        <p:nvSpPr>
          <p:cNvPr id="185" name="Прямоугольник 184"/>
          <p:cNvSpPr/>
          <p:nvPr/>
        </p:nvSpPr>
        <p:spPr>
          <a:xfrm>
            <a:off x="7304859" y="2071992"/>
            <a:ext cx="119630" cy="13980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sp>
        <p:nvSpPr>
          <p:cNvPr id="186" name="Прямоугольник 185"/>
          <p:cNvSpPr/>
          <p:nvPr/>
        </p:nvSpPr>
        <p:spPr>
          <a:xfrm>
            <a:off x="7519201" y="1857729"/>
            <a:ext cx="1624798" cy="2093486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r>
              <a:rPr lang="ru-RU" altLang="ru-RU" sz="1200" dirty="0" smtClean="0">
                <a:solidFill>
                  <a:srgbClr val="002060"/>
                </a:solidFill>
              </a:rPr>
              <a:t>Охват в 2018-2019 учебном году  </a:t>
            </a:r>
            <a:r>
              <a:rPr lang="ru-RU" altLang="ru-RU" sz="1700" b="1" dirty="0" smtClean="0">
                <a:solidFill>
                  <a:srgbClr val="002060"/>
                </a:solidFill>
              </a:rPr>
              <a:t>262000 </a:t>
            </a:r>
            <a:r>
              <a:rPr lang="ru-RU" altLang="ru-RU" sz="1200" dirty="0" smtClean="0">
                <a:solidFill>
                  <a:srgbClr val="002060"/>
                </a:solidFill>
              </a:rPr>
              <a:t>детей</a:t>
            </a:r>
          </a:p>
          <a:p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Городской детско-юношеский центр: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более  </a:t>
            </a:r>
            <a:r>
              <a:rPr lang="ru-RU" sz="1700" b="1" dirty="0" smtClean="0">
                <a:solidFill>
                  <a:srgbClr val="002060"/>
                </a:solidFill>
              </a:rPr>
              <a:t>5000 </a:t>
            </a:r>
            <a:r>
              <a:rPr lang="ru-RU" sz="1200" dirty="0" smtClean="0">
                <a:solidFill>
                  <a:srgbClr val="002060"/>
                </a:solidFill>
              </a:rPr>
              <a:t>детей,</a:t>
            </a:r>
            <a:r>
              <a:rPr lang="ru-RU" sz="1300" dirty="0" smtClean="0">
                <a:solidFill>
                  <a:srgbClr val="002060"/>
                </a:solidFill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</a:rPr>
              <a:t>110 </a:t>
            </a:r>
            <a:r>
              <a:rPr lang="ru-RU" sz="1200" dirty="0" smtClean="0">
                <a:solidFill>
                  <a:srgbClr val="002060"/>
                </a:solidFill>
              </a:rPr>
              <a:t>секций</a:t>
            </a:r>
          </a:p>
          <a:p>
            <a:endParaRPr lang="ru-RU" sz="1700" dirty="0"/>
          </a:p>
        </p:txBody>
      </p:sp>
      <p:pic>
        <p:nvPicPr>
          <p:cNvPr id="1026" name="Picture 2" descr="D:\Документы\Профилактика\Профилактика\Доклады\08.08.2019 совещание-семинар ПДН\IDL_88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214422"/>
            <a:ext cx="2928958" cy="2357421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7304859" y="3000471"/>
            <a:ext cx="119630" cy="13980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4518414" y="3786190"/>
            <a:ext cx="4411304" cy="64294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         Научная школа выходного дня «Умный ребенок» в</a:t>
            </a:r>
          </a:p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                   ГКУСУВУ «Октябрьская школа закрытого типа»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3855" y="3928951"/>
            <a:ext cx="793917" cy="121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TextBox 51"/>
          <p:cNvSpPr txBox="1"/>
          <p:nvPr/>
        </p:nvSpPr>
        <p:spPr>
          <a:xfrm>
            <a:off x="5429256" y="4429132"/>
            <a:ext cx="3590338" cy="631548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ru-RU" sz="1200" dirty="0" smtClean="0"/>
              <a:t>совместно с Волгоградской региональной общественной организацией содействия детям-инвалидам </a:t>
            </a:r>
            <a:endParaRPr lang="ru-RU" sz="1200" dirty="0"/>
          </a:p>
        </p:txBody>
      </p:sp>
      <p:pic>
        <p:nvPicPr>
          <p:cNvPr id="1028" name="Picture 4" descr="D:\Документы\Профилактика\Профилактика\Доклады\08.08.2019 совещание-семинар ПДН\Фестиваль научной школы выходного дня спецшкола май 2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0266" y="5285958"/>
            <a:ext cx="2093734" cy="1428429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5268611" y="6000768"/>
            <a:ext cx="1768321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ru-RU" sz="1200" dirty="0" smtClean="0"/>
              <a:t>фестиваль научной школы выходного дня</a:t>
            </a:r>
            <a:endParaRPr lang="ru-RU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4411243" y="6357958"/>
            <a:ext cx="1821906" cy="446882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ru-RU" sz="1200" dirty="0" smtClean="0"/>
              <a:t>смена лагеря «Интеллект»</a:t>
            </a:r>
            <a:endParaRPr lang="ru-RU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4357658" y="5071694"/>
            <a:ext cx="2732859" cy="1000880"/>
          </a:xfrm>
          <a:prstGeom prst="rect">
            <a:avLst/>
          </a:prstGeom>
          <a:noFill/>
        </p:spPr>
        <p:txBody>
          <a:bodyPr wrap="square" lIns="76800" tIns="38400" rIns="76800" bIns="38400" rtlCol="0">
            <a:spAutoFit/>
          </a:bodyPr>
          <a:lstStyle/>
          <a:p>
            <a:r>
              <a:rPr lang="ru-RU" sz="1200" dirty="0" smtClean="0"/>
              <a:t>программа: научная теория; основы </a:t>
            </a:r>
            <a:r>
              <a:rPr lang="ru-RU" sz="1200" dirty="0" err="1" smtClean="0"/>
              <a:t>роботехники</a:t>
            </a:r>
            <a:r>
              <a:rPr lang="ru-RU" sz="1200" dirty="0" smtClean="0"/>
              <a:t>, бионики; химические и физические опыты; работа с роботами и беспилотными летательными аппаратами </a:t>
            </a:r>
            <a:endParaRPr lang="ru-RU" sz="1200" dirty="0"/>
          </a:p>
        </p:txBody>
      </p:sp>
      <p:sp>
        <p:nvSpPr>
          <p:cNvPr id="40" name="Заголовок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1" name="Содержимое 4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271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148927" y="1330553"/>
            <a:ext cx="4213801" cy="5399350"/>
          </a:xfrm>
          <a:prstGeom prst="rect">
            <a:avLst/>
          </a:prstGeom>
          <a:solidFill>
            <a:srgbClr val="00B05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E:\TMP\Юнарм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94728" y="4113030"/>
            <a:ext cx="630846" cy="831714"/>
          </a:xfrm>
          <a:prstGeom prst="rect">
            <a:avLst/>
          </a:prstGeom>
          <a:noFill/>
        </p:spPr>
      </p:pic>
      <p:pic>
        <p:nvPicPr>
          <p:cNvPr id="3080" name="Picture 8" descr="E:\TMP\ВП.pn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74" r="59391" b="9460"/>
          <a:stretch/>
        </p:blipFill>
        <p:spPr bwMode="auto">
          <a:xfrm>
            <a:off x="3362053" y="3069043"/>
            <a:ext cx="713173" cy="992994"/>
          </a:xfrm>
          <a:prstGeom prst="rect">
            <a:avLst/>
          </a:prstGeom>
          <a:noFill/>
        </p:spPr>
      </p:pic>
      <p:pic>
        <p:nvPicPr>
          <p:cNvPr id="3076" name="Picture 4" descr="E:\TMP\РДШ.jpg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07" r="55767"/>
          <a:stretch/>
        </p:blipFill>
        <p:spPr bwMode="auto">
          <a:xfrm>
            <a:off x="3057574" y="4795681"/>
            <a:ext cx="572979" cy="731391"/>
          </a:xfrm>
          <a:prstGeom prst="rect">
            <a:avLst/>
          </a:prstGeom>
          <a:noFill/>
        </p:spPr>
      </p:pic>
      <p:pic>
        <p:nvPicPr>
          <p:cNvPr id="126" name="Picture 3" descr="E:\TMP\Поисковое движение России.jpg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86" b="41281"/>
          <a:stretch/>
        </p:blipFill>
        <p:spPr bwMode="auto">
          <a:xfrm>
            <a:off x="2508024" y="5686030"/>
            <a:ext cx="1719690" cy="802853"/>
          </a:xfrm>
          <a:prstGeom prst="rect">
            <a:avLst/>
          </a:prstGeom>
          <a:noFill/>
        </p:spPr>
      </p:pic>
      <p:pic>
        <p:nvPicPr>
          <p:cNvPr id="3077" name="Picture 5" descr="E:\TMP\РСО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00459" y="2153231"/>
            <a:ext cx="800741" cy="838046"/>
          </a:xfrm>
          <a:prstGeom prst="rect">
            <a:avLst/>
          </a:prstGeom>
          <a:noFill/>
        </p:spPr>
      </p:pic>
      <p:sp>
        <p:nvSpPr>
          <p:cNvPr id="35" name="Прямоугольник 34"/>
          <p:cNvSpPr/>
          <p:nvPr/>
        </p:nvSpPr>
        <p:spPr>
          <a:xfrm>
            <a:off x="148926" y="666164"/>
            <a:ext cx="4202910" cy="597032"/>
          </a:xfrm>
          <a:prstGeom prst="rect">
            <a:avLst/>
          </a:prstGeom>
          <a:solidFill>
            <a:srgbClr val="558ED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13857" y="666164"/>
            <a:ext cx="4633941" cy="6063739"/>
          </a:xfrm>
          <a:prstGeom prst="rect">
            <a:avLst/>
          </a:prstGeom>
          <a:solidFill>
            <a:srgbClr val="FFFF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00" tIns="38400" rIns="76800" bIns="38400" anchor="ctr"/>
          <a:lstStyle/>
          <a:p>
            <a:pPr algn="ctr" defTabSz="1024103">
              <a:lnSpc>
                <a:spcPct val="80000"/>
              </a:lnSpc>
              <a:defRPr/>
            </a:pPr>
            <a:endParaRPr lang="ru-RU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9109" y="624245"/>
            <a:ext cx="4050977" cy="539215"/>
          </a:xfrm>
          <a:prstGeom prst="rect">
            <a:avLst/>
          </a:prstGeom>
        </p:spPr>
        <p:txBody>
          <a:bodyPr wrap="square" lIns="76800" tIns="38400" rIns="76800" bIns="38400">
            <a:spAutoFit/>
          </a:bodyPr>
          <a:lstStyle/>
          <a:p>
            <a:pPr algn="ctr" defTabSz="1022140">
              <a:defRPr/>
            </a:pPr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детей и молодежи в социально активную деятельность</a:t>
            </a:r>
            <a:endParaRPr lang="ru-RU" sz="15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3"/>
          <p:cNvGrpSpPr/>
          <p:nvPr/>
        </p:nvGrpSpPr>
        <p:grpSpPr>
          <a:xfrm>
            <a:off x="307022" y="1333970"/>
            <a:ext cx="3346756" cy="630908"/>
            <a:chOff x="409309" y="1334280"/>
            <a:chExt cx="4461761" cy="631054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1471118" y="1472777"/>
              <a:ext cx="3399952" cy="492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добровольческих объединений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409309" y="1334280"/>
              <a:ext cx="1015532" cy="507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400</a:t>
              </a:r>
            </a:p>
          </p:txBody>
        </p:sp>
      </p:grpSp>
      <p:grpSp>
        <p:nvGrpSpPr>
          <p:cNvPr id="4" name="Группа 2"/>
          <p:cNvGrpSpPr/>
          <p:nvPr/>
        </p:nvGrpSpPr>
        <p:grpSpPr>
          <a:xfrm>
            <a:off x="100749" y="1776495"/>
            <a:ext cx="3649264" cy="507831"/>
            <a:chOff x="134314" y="1776905"/>
            <a:chExt cx="4865052" cy="507948"/>
          </a:xfrm>
        </p:grpSpPr>
        <p:sp>
          <p:nvSpPr>
            <p:cNvPr id="80" name="Прямоугольник 79"/>
            <p:cNvSpPr/>
            <p:nvPr/>
          </p:nvSpPr>
          <p:spPr>
            <a:xfrm>
              <a:off x="1480657" y="1915403"/>
              <a:ext cx="3518709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волонтеров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81" name="Прямоугольник 80"/>
            <p:cNvSpPr/>
            <p:nvPr/>
          </p:nvSpPr>
          <p:spPr>
            <a:xfrm>
              <a:off x="134314" y="1776905"/>
              <a:ext cx="1656648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23 000</a:t>
              </a:r>
            </a:p>
          </p:txBody>
        </p:sp>
      </p:grpSp>
      <p:grpSp>
        <p:nvGrpSpPr>
          <p:cNvPr id="5" name="Группа 81"/>
          <p:cNvGrpSpPr/>
          <p:nvPr/>
        </p:nvGrpSpPr>
        <p:grpSpPr>
          <a:xfrm>
            <a:off x="399548" y="2346027"/>
            <a:ext cx="3350465" cy="507831"/>
            <a:chOff x="532661" y="1776905"/>
            <a:chExt cx="4466705" cy="507948"/>
          </a:xfrm>
        </p:grpSpPr>
        <p:sp>
          <p:nvSpPr>
            <p:cNvPr id="83" name="Прямоугольник 82"/>
            <p:cNvSpPr/>
            <p:nvPr/>
          </p:nvSpPr>
          <p:spPr>
            <a:xfrm>
              <a:off x="1480658" y="1915403"/>
              <a:ext cx="3518708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студенческий отряд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532661" y="1776905"/>
              <a:ext cx="759084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41</a:t>
              </a:r>
            </a:p>
          </p:txBody>
        </p:sp>
      </p:grpSp>
      <p:grpSp>
        <p:nvGrpSpPr>
          <p:cNvPr id="6" name="Группа 84"/>
          <p:cNvGrpSpPr/>
          <p:nvPr/>
        </p:nvGrpSpPr>
        <p:grpSpPr>
          <a:xfrm>
            <a:off x="233647" y="2777603"/>
            <a:ext cx="3563893" cy="507831"/>
            <a:chOff x="248127" y="1776905"/>
            <a:chExt cx="4751239" cy="507948"/>
          </a:xfrm>
        </p:grpSpPr>
        <p:sp>
          <p:nvSpPr>
            <p:cNvPr id="86" name="Прямоугольник 85"/>
            <p:cNvSpPr/>
            <p:nvPr/>
          </p:nvSpPr>
          <p:spPr>
            <a:xfrm>
              <a:off x="1480657" y="1915403"/>
              <a:ext cx="3518709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студентов-участников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87" name="Прямоугольник 86"/>
            <p:cNvSpPr/>
            <p:nvPr/>
          </p:nvSpPr>
          <p:spPr>
            <a:xfrm>
              <a:off x="248127" y="1776905"/>
              <a:ext cx="1400202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1 429</a:t>
              </a:r>
            </a:p>
          </p:txBody>
        </p:sp>
      </p:grpSp>
      <p:grpSp>
        <p:nvGrpSpPr>
          <p:cNvPr id="7" name="Группа 87"/>
          <p:cNvGrpSpPr/>
          <p:nvPr/>
        </p:nvGrpSpPr>
        <p:grpSpPr>
          <a:xfrm>
            <a:off x="239109" y="3420292"/>
            <a:ext cx="3563893" cy="507831"/>
            <a:chOff x="248127" y="1776905"/>
            <a:chExt cx="4751239" cy="507948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1480657" y="1915403"/>
              <a:ext cx="3518709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волонтеров Победы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90" name="Прямоугольник 89"/>
            <p:cNvSpPr/>
            <p:nvPr/>
          </p:nvSpPr>
          <p:spPr>
            <a:xfrm>
              <a:off x="248127" y="1776905"/>
              <a:ext cx="1400202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3 330</a:t>
              </a:r>
            </a:p>
          </p:txBody>
        </p:sp>
      </p:grpSp>
      <p:grpSp>
        <p:nvGrpSpPr>
          <p:cNvPr id="8" name="Группа 90"/>
          <p:cNvGrpSpPr/>
          <p:nvPr/>
        </p:nvGrpSpPr>
        <p:grpSpPr>
          <a:xfrm>
            <a:off x="241647" y="4140206"/>
            <a:ext cx="3563893" cy="507831"/>
            <a:chOff x="248127" y="1776905"/>
            <a:chExt cx="4751239" cy="507948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1480657" y="1915403"/>
              <a:ext cx="3518709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юнармейца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93" name="Прямоугольник 92"/>
            <p:cNvSpPr/>
            <p:nvPr/>
          </p:nvSpPr>
          <p:spPr>
            <a:xfrm>
              <a:off x="248127" y="1776905"/>
              <a:ext cx="1400202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3 643</a:t>
              </a:r>
            </a:p>
          </p:txBody>
        </p:sp>
      </p:grpSp>
      <p:grpSp>
        <p:nvGrpSpPr>
          <p:cNvPr id="9" name="Группа 93"/>
          <p:cNvGrpSpPr/>
          <p:nvPr/>
        </p:nvGrpSpPr>
        <p:grpSpPr>
          <a:xfrm>
            <a:off x="178447" y="4858184"/>
            <a:ext cx="3649264" cy="507831"/>
            <a:chOff x="134314" y="1776905"/>
            <a:chExt cx="4865052" cy="507948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1480657" y="1915403"/>
              <a:ext cx="3518709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обучающихся РДШ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96" name="Прямоугольник 95"/>
            <p:cNvSpPr/>
            <p:nvPr/>
          </p:nvSpPr>
          <p:spPr>
            <a:xfrm>
              <a:off x="134314" y="1776905"/>
              <a:ext cx="1656648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17 000</a:t>
              </a:r>
            </a:p>
          </p:txBody>
        </p:sp>
      </p:grpSp>
      <p:grpSp>
        <p:nvGrpSpPr>
          <p:cNvPr id="10" name="Группа 97"/>
          <p:cNvGrpSpPr/>
          <p:nvPr/>
        </p:nvGrpSpPr>
        <p:grpSpPr>
          <a:xfrm>
            <a:off x="494798" y="5488328"/>
            <a:ext cx="3350465" cy="507831"/>
            <a:chOff x="532661" y="1776905"/>
            <a:chExt cx="4466705" cy="507948"/>
          </a:xfrm>
        </p:grpSpPr>
        <p:sp>
          <p:nvSpPr>
            <p:cNvPr id="99" name="Прямоугольник 98"/>
            <p:cNvSpPr/>
            <p:nvPr/>
          </p:nvSpPr>
          <p:spPr>
            <a:xfrm>
              <a:off x="1480658" y="1915403"/>
              <a:ext cx="3518708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поисковых отряда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532661" y="1776905"/>
              <a:ext cx="759084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52</a:t>
              </a:r>
            </a:p>
          </p:txBody>
        </p:sp>
      </p:grpSp>
      <p:grpSp>
        <p:nvGrpSpPr>
          <p:cNvPr id="11" name="Группа 100"/>
          <p:cNvGrpSpPr/>
          <p:nvPr/>
        </p:nvGrpSpPr>
        <p:grpSpPr>
          <a:xfrm>
            <a:off x="281370" y="6106104"/>
            <a:ext cx="3563892" cy="507831"/>
            <a:chOff x="248128" y="1776905"/>
            <a:chExt cx="4751238" cy="507948"/>
          </a:xfrm>
        </p:grpSpPr>
        <p:sp>
          <p:nvSpPr>
            <p:cNvPr id="102" name="Прямоугольник 101"/>
            <p:cNvSpPr/>
            <p:nvPr/>
          </p:nvSpPr>
          <p:spPr>
            <a:xfrm>
              <a:off x="1480657" y="1915403"/>
              <a:ext cx="3518709" cy="2924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chemeClr val="tx2">
                      <a:lumMod val="75000"/>
                    </a:schemeClr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поисковиков</a:t>
              </a:r>
              <a:endParaRPr lang="ru-RU" sz="13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</p:txBody>
        </p:sp>
        <p:sp>
          <p:nvSpPr>
            <p:cNvPr id="103" name="Прямоугольник 102"/>
            <p:cNvSpPr/>
            <p:nvPr/>
          </p:nvSpPr>
          <p:spPr>
            <a:xfrm>
              <a:off x="248128" y="1776905"/>
              <a:ext cx="1400202" cy="5079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700" dirty="0" smtClean="0"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1 200</a:t>
              </a:r>
            </a:p>
          </p:txBody>
        </p:sp>
      </p:grpSp>
      <p:pic>
        <p:nvPicPr>
          <p:cNvPr id="58" name="Рисунок 5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1398"/>
          <a:stretch/>
        </p:blipFill>
        <p:spPr>
          <a:xfrm>
            <a:off x="4559963" y="3829662"/>
            <a:ext cx="2658675" cy="2659221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910" y="624245"/>
            <a:ext cx="2563336" cy="2273249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0" name="Picture 6" descr="https://pp.userapi.com/c846017/v846017922/45cfe/mUYhjXhMfl8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97" y="2465629"/>
            <a:ext cx="2643565" cy="2348068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4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" name="Содержимое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14282" y="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ПОЗИТИВНЫЕ ФОРМЫ И ПРАКТИКИ ЗАНЯТОСТИ ДЕТЕЙ И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МОЛОДЕЖИ</a:t>
            </a: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5387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466</TotalTime>
  <Words>517</Words>
  <Application>Microsoft Office PowerPoint</Application>
  <PresentationFormat>Экран (4:3)</PresentationFormat>
  <Paragraphs>115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Городская</vt:lpstr>
      <vt:lpstr>Система профилактической работы в образовательной организации в рамках реализации приказа комитета образования, науки и молодежной политики Волгоградской области от 13.03.2018 № 271 "Об организации профилактической работы среди обучающихся образовательных организаций Волгоградской области</vt:lpstr>
      <vt:lpstr>Федеральный закон от 24 июня 1999 г. N 120-ФЗ "Об основах системы профилактики безнадзорности и правонарушений несовершеннолетних«  (ст. ст. 4, 14)  Федеральный закон "Об образовании в Российской Федерации" от 29.12.2012 N 273-ФЗ (ст.ст.  28, 48)</vt:lpstr>
      <vt:lpstr>РАННЕЕ ВЫЯВЛЕНИЕ ОБУЧАЮЩИХСЯ, СКЛОННЫХ К РИСКОВАННОМУ, ПРОТИВОПРАВНОМУ ПОВЕДЕНИЮ</vt:lpstr>
      <vt:lpstr> ОРГАНИЗАЦИЯ ПРОФИЛАКТИЧЕСКОЙ РАБОТЫ В ОБРАЗОВАТЕЛЬНЫХ ОРГАНИЗАЦИЯХ</vt:lpstr>
      <vt:lpstr>ОРГАНИЗАЦИЯ ПРОФИЛАКТИЧЕСКОЙ РАБОТЫ В ОБРАЗОВАТЕЛЬНЫХ ОРГАНИЗАЦИЯХ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по профилактике правонарушений и преступлений среди несовершеннолетних в образовательных организациях Волгоградской области</dc:title>
  <cp:lastModifiedBy> Comp</cp:lastModifiedBy>
  <cp:revision>64</cp:revision>
  <dcterms:modified xsi:type="dcterms:W3CDTF">2019-08-23T05:33:39Z</dcterms:modified>
</cp:coreProperties>
</file>